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app.xml" ContentType="application/vnd.openxmlformats-officedocument.extended-properties+xml"/>
  <Override PartName="/docProps/core.xml" ContentType="application/vnd.openxmlformats-package.core-properties+xml"/>
  <Override PartName="/_rels/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slideMaster2.xml" ContentType="application/vnd.openxmlformats-officedocument.presentationml.slideMaster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8.png" ContentType="image/png"/>
  <Override PartName="/ppt/media/image6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7.png" ContentType="image/png"/>
  <Override PartName="/ppt/media/image4.jpeg" ContentType="image/jpeg"/>
  <Override PartName="/ppt/media/image10.png" ContentType="image/png"/>
  <Override PartName="/ppt/media/image5.png" ContentType="image/png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x="119983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
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1073952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99040" y="4356360"/>
            <a:ext cx="1073952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9904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10236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230000" y="192024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861320" y="192024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99040" y="435636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230000" y="435636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861320" y="435636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599040" y="1920240"/>
            <a:ext cx="10739520" cy="4663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1" lang="de-AT" sz="3200" spc="-1" strike="noStrike">
              <a:solidFill>
                <a:srgbClr val="04617b"/>
              </a:solidFill>
              <a:latin typeface="Source Sans Pro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1073952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599040" y="121320"/>
            <a:ext cx="10798560" cy="585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1" lang="de-AT" sz="3200" spc="-1" strike="noStrike">
              <a:solidFill>
                <a:srgbClr val="04617b"/>
              </a:solidFill>
              <a:latin typeface="Source Sans Pro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9904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99040" y="1920240"/>
            <a:ext cx="10739520" cy="4663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1" lang="de-AT" sz="3200" spc="-1" strike="noStrike">
              <a:solidFill>
                <a:srgbClr val="04617b"/>
              </a:solidFill>
              <a:latin typeface="Source Sans Pro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10236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599040" y="4356360"/>
            <a:ext cx="1073952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1073952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99040" y="4356360"/>
            <a:ext cx="1073952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59904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10236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230000" y="192024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861320" y="192024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599040" y="435636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230000" y="435636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861320" y="435636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599040" y="1920240"/>
            <a:ext cx="10739520" cy="4663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1" lang="de-AT" sz="3200" spc="-1" strike="noStrike">
              <a:solidFill>
                <a:srgbClr val="04617b"/>
              </a:solidFill>
              <a:latin typeface="Source Sans Pro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1073952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1073952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599040" y="121320"/>
            <a:ext cx="10798560" cy="585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1" lang="de-AT" sz="3200" spc="-1" strike="noStrike">
              <a:solidFill>
                <a:srgbClr val="04617b"/>
              </a:solidFill>
              <a:latin typeface="Source Sans Pro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59904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610236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599040" y="4356360"/>
            <a:ext cx="1073952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1073952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599040" y="4356360"/>
            <a:ext cx="1073952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59904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610236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4230000" y="192024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7861320" y="192024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599040" y="435636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body"/>
          </p:nvPr>
        </p:nvSpPr>
        <p:spPr>
          <a:xfrm>
            <a:off x="4230000" y="435636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 type="body"/>
          </p:nvPr>
        </p:nvSpPr>
        <p:spPr>
          <a:xfrm>
            <a:off x="7861320" y="435636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99040" y="121320"/>
            <a:ext cx="10798560" cy="585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1" lang="de-AT" sz="3200" spc="-1" strike="noStrike">
              <a:solidFill>
                <a:srgbClr val="04617b"/>
              </a:solidFill>
              <a:latin typeface="Source Sans Pro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9904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10236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99040" y="4356360"/>
            <a:ext cx="1073952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AT" sz="3200" spc="-1" strike="noStrike">
              <a:latin typeface="Source Sans Pro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dt"/>
          </p:nvPr>
        </p:nvSpPr>
        <p:spPr>
          <a:xfrm>
            <a:off x="563040" y="6887160"/>
            <a:ext cx="2795400" cy="521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2400" spc="-1" strike="noStrike">
                <a:solidFill>
                  <a:srgbClr val="dbf5f9"/>
                </a:solidFill>
                <a:latin typeface="Source Sans Pro"/>
              </a:rPr>
              <a:t>06/21/20</a:t>
            </a:r>
            <a:endParaRPr b="0" lang="de-AT" sz="2400" spc="-1" strike="noStrike">
              <a:solidFill>
                <a:srgbClr val="dbf5f9"/>
              </a:solidFill>
              <a:latin typeface="Source Sans Pro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/>
          </p:nvPr>
        </p:nvSpPr>
        <p:spPr>
          <a:xfrm>
            <a:off x="4066560" y="6887160"/>
            <a:ext cx="3803040" cy="521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de-AT" sz="2400" spc="-1" strike="noStrike">
                <a:solidFill>
                  <a:srgbClr val="dbf5f9"/>
                </a:solidFill>
                <a:latin typeface="Source Sans Pro"/>
              </a:rPr>
              <a:t> </a:t>
            </a:r>
            <a:endParaRPr b="0" lang="de-AT" sz="2400" spc="-1" strike="noStrike">
              <a:solidFill>
                <a:srgbClr val="dbf5f9"/>
              </a:solidFill>
              <a:latin typeface="Source Sans Pro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8566200" y="6887160"/>
            <a:ext cx="2795400" cy="521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CDE2F100-39BA-485D-AC39-8B0C9FBB7BAD}" type="slidenum">
              <a:rPr b="0" lang="de-AT" sz="2400" spc="-1" strike="noStrike">
                <a:solidFill>
                  <a:srgbClr val="dbf5f9"/>
                </a:solidFill>
                <a:latin typeface="Source Sans Pro"/>
              </a:rPr>
              <a:t>2</a:t>
            </a:fld>
            <a:endParaRPr b="0" lang="de-AT" sz="2400" spc="-1" strike="noStrike">
              <a:solidFill>
                <a:srgbClr val="dbf5f9"/>
              </a:solidFill>
              <a:latin typeface="Source Sans Pro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548640" y="301320"/>
            <a:ext cx="10798560" cy="44535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r>
              <a:rPr b="0" lang="de-AT" sz="8000" spc="-1" strike="noStrike">
                <a:solidFill>
                  <a:srgbClr val="04617b"/>
                </a:solidFill>
                <a:latin typeface="Source Sans Pro Light"/>
              </a:rPr>
              <a:t>Clic</a:t>
            </a:r>
            <a:r>
              <a:rPr b="0" lang="de-AT" sz="8000" spc="-1" strike="noStrike">
                <a:solidFill>
                  <a:srgbClr val="04617b"/>
                </a:solidFill>
                <a:latin typeface="Source Sans Pro Light"/>
              </a:rPr>
              <a:t>k to </a:t>
            </a:r>
            <a:r>
              <a:rPr b="0" lang="de-AT" sz="8000" spc="-1" strike="noStrike">
                <a:solidFill>
                  <a:srgbClr val="04617b"/>
                </a:solidFill>
                <a:latin typeface="Source Sans Pro Light"/>
              </a:rPr>
              <a:t>edit </a:t>
            </a:r>
            <a:r>
              <a:rPr b="0" lang="de-AT" sz="8000" spc="-1" strike="noStrike">
                <a:solidFill>
                  <a:srgbClr val="04617b"/>
                </a:solidFill>
                <a:latin typeface="Source Sans Pro Light"/>
              </a:rPr>
              <a:t>the </a:t>
            </a:r>
            <a:r>
              <a:rPr b="0" lang="de-AT" sz="8000" spc="-1" strike="noStrike">
                <a:solidFill>
                  <a:srgbClr val="04617b"/>
                </a:solidFill>
                <a:latin typeface="Source Sans Pro Light"/>
              </a:rPr>
              <a:t>title </a:t>
            </a:r>
            <a:r>
              <a:rPr b="0" lang="de-AT" sz="8000" spc="-1" strike="noStrike">
                <a:solidFill>
                  <a:srgbClr val="04617b"/>
                </a:solidFill>
                <a:latin typeface="Source Sans Pro Light"/>
              </a:rPr>
              <a:t>text </a:t>
            </a:r>
            <a:r>
              <a:rPr b="0" lang="de-AT" sz="8000" spc="-1" strike="noStrike">
                <a:solidFill>
                  <a:srgbClr val="04617b"/>
                </a:solidFill>
                <a:latin typeface="Source Sans Pro Light"/>
              </a:rPr>
              <a:t>for</a:t>
            </a:r>
            <a:r>
              <a:rPr b="0" lang="de-AT" sz="8000" spc="-1" strike="noStrike">
                <a:solidFill>
                  <a:srgbClr val="04617b"/>
                </a:solidFill>
                <a:latin typeface="Source Sans Pro Light"/>
              </a:rPr>
              <a:t>mat</a:t>
            </a:r>
            <a:endParaRPr b="0" lang="de-AT" sz="8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52960" y="5216400"/>
            <a:ext cx="10789920" cy="1550160"/>
          </a:xfrm>
          <a:prstGeom prst="rect">
            <a:avLst/>
          </a:prstGeom>
        </p:spPr>
        <p:txBody>
          <a:bodyPr lIns="0" rIns="0" tIns="0" bIns="0">
            <a:normAutofit fontScale="38000"/>
          </a:bodyPr>
          <a:p>
            <a:pPr marL="432000" indent="-324000">
              <a:spcAft>
                <a:spcPts val="1233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de-AT" sz="2800" spc="-1" strike="noStrike">
                <a:solidFill>
                  <a:srgbClr val="dbf5f9"/>
                </a:solidFill>
                <a:latin typeface="Source Sans Pro"/>
              </a:rPr>
              <a:t>Click to edit the outline text </a:t>
            </a:r>
            <a:r>
              <a:rPr b="0" lang="de-AT" sz="2800" spc="-1" strike="noStrike">
                <a:solidFill>
                  <a:srgbClr val="dbf5f9"/>
                </a:solidFill>
                <a:latin typeface="Source Sans Pro"/>
              </a:rPr>
              <a:t>format</a:t>
            </a:r>
            <a:endParaRPr b="0" lang="de-AT" sz="2800" spc="-1" strike="noStrike">
              <a:solidFill>
                <a:srgbClr val="dbf5f9"/>
              </a:solidFill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f49100"/>
              </a:buClr>
              <a:buSzPct val="75000"/>
              <a:buFont typeface="Symbol" charset="2"/>
              <a:buChar char=""/>
            </a:pPr>
            <a:r>
              <a:rPr b="0" lang="de-AT" sz="2200" spc="-1" strike="noStrike">
                <a:solidFill>
                  <a:srgbClr val="dbf5f9"/>
                </a:solidFill>
                <a:latin typeface="Source Sans Pro"/>
              </a:rPr>
              <a:t>Second Outline Level</a:t>
            </a:r>
            <a:endParaRPr b="0" lang="de-AT" sz="2200" spc="-1" strike="noStrike">
              <a:solidFill>
                <a:srgbClr val="dbf5f9"/>
              </a:solidFill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de-AT" sz="2400" spc="-1" strike="noStrike">
                <a:solidFill>
                  <a:srgbClr val="dbf5f9"/>
                </a:solidFill>
                <a:latin typeface="Source Sans Pro"/>
              </a:rPr>
              <a:t>Third Outline Level</a:t>
            </a:r>
            <a:endParaRPr b="0" lang="de-AT" sz="2400" spc="-1" strike="noStrike">
              <a:solidFill>
                <a:srgbClr val="dbf5f9"/>
              </a:solidFill>
              <a:latin typeface="Source Sans Pro"/>
            </a:endParaRPr>
          </a:p>
          <a:p>
            <a:pPr lvl="3" marL="1728000" indent="-216000">
              <a:spcAft>
                <a:spcPts val="567"/>
              </a:spcAft>
              <a:buClr>
                <a:srgbClr val="f49100"/>
              </a:buClr>
              <a:buSzPct val="75000"/>
              <a:buFont typeface="Symbol" charset="2"/>
              <a:buChar char=""/>
            </a:pPr>
            <a:r>
              <a:rPr b="0" lang="de-AT" sz="2000" spc="-1" strike="noStrike">
                <a:solidFill>
                  <a:srgbClr val="dbf5f9"/>
                </a:solidFill>
                <a:latin typeface="Source Sans Pro"/>
              </a:rPr>
              <a:t>Fourth Outline Level</a:t>
            </a:r>
            <a:endParaRPr b="0" lang="de-AT" sz="2000" spc="-1" strike="noStrike">
              <a:solidFill>
                <a:srgbClr val="dbf5f9"/>
              </a:solidFill>
              <a:latin typeface="Source Sans Pro"/>
            </a:endParaRPr>
          </a:p>
          <a:p>
            <a:pPr lvl="4" marL="2160000" indent="-216000">
              <a:spcAft>
                <a:spcPts val="283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de-AT" sz="2000" spc="-1" strike="noStrike">
                <a:solidFill>
                  <a:srgbClr val="dbf5f9"/>
                </a:solidFill>
                <a:latin typeface="Source Sans Pro"/>
              </a:rPr>
              <a:t>Fifth Outline Level</a:t>
            </a:r>
            <a:endParaRPr b="0" lang="de-AT" sz="2000" spc="-1" strike="noStrike">
              <a:solidFill>
                <a:srgbClr val="dbf5f9"/>
              </a:solidFill>
              <a:latin typeface="Source Sans Pro"/>
            </a:endParaRPr>
          </a:p>
          <a:p>
            <a:pPr lvl="5" marL="2592000" indent="-216000">
              <a:spcAft>
                <a:spcPts val="283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de-AT" sz="2000" spc="-1" strike="noStrike">
                <a:solidFill>
                  <a:srgbClr val="dbf5f9"/>
                </a:solidFill>
                <a:latin typeface="Source Sans Pro"/>
              </a:rPr>
              <a:t>Sixth Outline Level</a:t>
            </a:r>
            <a:endParaRPr b="0" lang="de-AT" sz="2000" spc="-1" strike="noStrike">
              <a:solidFill>
                <a:srgbClr val="dbf5f9"/>
              </a:solidFill>
              <a:latin typeface="Source Sans Pro"/>
            </a:endParaRPr>
          </a:p>
          <a:p>
            <a:pPr lvl="6" marL="3024000" indent="-216000">
              <a:spcAft>
                <a:spcPts val="283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de-AT" sz="2000" spc="-1" strike="noStrike">
                <a:solidFill>
                  <a:srgbClr val="dbf5f9"/>
                </a:solidFill>
                <a:latin typeface="Source Sans Pro"/>
              </a:rPr>
              <a:t>Seventh Outline </a:t>
            </a:r>
            <a:r>
              <a:rPr b="0" lang="de-AT" sz="2000" spc="-1" strike="noStrike">
                <a:solidFill>
                  <a:srgbClr val="dbf5f9"/>
                </a:solidFill>
                <a:latin typeface="Source Sans Pro"/>
              </a:rPr>
              <a:t>Level</a:t>
            </a:r>
            <a:endParaRPr b="0" lang="de-AT" sz="2000" spc="-1" strike="noStrike">
              <a:solidFill>
                <a:srgbClr val="dbf5f9"/>
              </a:solidFill>
              <a:latin typeface="Source Sans Pro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r>
              <a:rPr b="0" lang="de-AT" sz="6000" spc="-1" strike="noStrike">
                <a:solidFill>
                  <a:srgbClr val="ffffff"/>
                </a:solidFill>
                <a:latin typeface="Source Sans Pro Light"/>
              </a:rPr>
              <a:t>Click </a:t>
            </a:r>
            <a:r>
              <a:rPr b="0" lang="de-AT" sz="6000" spc="-1" strike="noStrike">
                <a:solidFill>
                  <a:srgbClr val="ffffff"/>
                </a:solidFill>
                <a:latin typeface="Source Sans Pro Light"/>
              </a:rPr>
              <a:t>to </a:t>
            </a:r>
            <a:r>
              <a:rPr b="0" lang="de-AT" sz="6000" spc="-1" strike="noStrike">
                <a:solidFill>
                  <a:srgbClr val="ffffff"/>
                </a:solidFill>
                <a:latin typeface="Source Sans Pro Light"/>
              </a:rPr>
              <a:t>edit </a:t>
            </a:r>
            <a:r>
              <a:rPr b="0" lang="de-AT" sz="6000" spc="-1" strike="noStrike">
                <a:solidFill>
                  <a:srgbClr val="ffffff"/>
                </a:solidFill>
                <a:latin typeface="Source Sans Pro Light"/>
              </a:rPr>
              <a:t>the </a:t>
            </a:r>
            <a:r>
              <a:rPr b="0" lang="de-AT" sz="6000" spc="-1" strike="noStrike">
                <a:solidFill>
                  <a:srgbClr val="ffffff"/>
                </a:solidFill>
                <a:latin typeface="Source Sans Pro Light"/>
              </a:rPr>
              <a:t>title </a:t>
            </a:r>
            <a:r>
              <a:rPr b="0" lang="de-AT" sz="6000" spc="-1" strike="noStrike">
                <a:solidFill>
                  <a:srgbClr val="ffffff"/>
                </a:solidFill>
                <a:latin typeface="Source Sans Pro Light"/>
              </a:rPr>
              <a:t>text </a:t>
            </a:r>
            <a:r>
              <a:rPr b="0" lang="de-AT" sz="6000" spc="-1" strike="noStrike">
                <a:solidFill>
                  <a:srgbClr val="ffffff"/>
                </a:solidFill>
                <a:latin typeface="Source Sans Pro Light"/>
              </a:rPr>
              <a:t>forma</a:t>
            </a:r>
            <a:r>
              <a:rPr b="0" lang="de-AT" sz="6000" spc="-1" strike="noStrike">
                <a:solidFill>
                  <a:srgbClr val="ffffff"/>
                </a:solidFill>
                <a:latin typeface="Source Sans Pro Light"/>
              </a:rPr>
              <a:t>t</a:t>
            </a:r>
            <a:endParaRPr b="0" lang="de-AT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1073952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de-AT" sz="3200" spc="-1" strike="noStrike">
                <a:latin typeface="Source Sans Pro"/>
              </a:rPr>
              <a:t>Click to edit the outline text format</a:t>
            </a:r>
            <a:endParaRPr b="0" lang="de-AT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de-AT" sz="2800" spc="-1" strike="noStrike">
                <a:latin typeface="Source Sans Pro"/>
              </a:rPr>
              <a:t>Second Outline Level</a:t>
            </a:r>
            <a:endParaRPr b="0" lang="de-AT" sz="28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de-AT" sz="2400" spc="-1" strike="noStrike">
                <a:latin typeface="Source Sans Pro"/>
              </a:rPr>
              <a:t>Third Outline Level</a:t>
            </a:r>
            <a:endParaRPr b="0" lang="de-AT" sz="2400" spc="-1" strike="noStrike">
              <a:latin typeface="Source Sans Pro"/>
            </a:endParaRPr>
          </a:p>
          <a:p>
            <a:pPr lvl="3" marL="1728000" indent="-216000">
              <a:spcAft>
                <a:spcPts val="567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de-AT" sz="2400" spc="-1" strike="noStrike">
                <a:latin typeface="Source Sans Pro"/>
              </a:rPr>
              <a:t>Fourth Outline Level</a:t>
            </a:r>
            <a:endParaRPr b="0" lang="de-AT" sz="2400" spc="-1" strike="noStrike">
              <a:latin typeface="Source Sans Pro"/>
            </a:endParaRPr>
          </a:p>
          <a:p>
            <a:pPr lvl="4" marL="2160000" indent="-216000">
              <a:spcAft>
                <a:spcPts val="283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de-AT" sz="2400" spc="-1" strike="noStrike">
                <a:latin typeface="Source Sans Pro"/>
              </a:rPr>
              <a:t>Fifth Outline Level</a:t>
            </a:r>
            <a:endParaRPr b="0" lang="de-AT" sz="2400" spc="-1" strike="noStrike">
              <a:latin typeface="Source Sans Pro"/>
            </a:endParaRPr>
          </a:p>
          <a:p>
            <a:pPr lvl="5" marL="2592000" indent="-216000">
              <a:spcAft>
                <a:spcPts val="283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de-AT" sz="2400" spc="-1" strike="noStrike">
                <a:latin typeface="Source Sans Pro"/>
              </a:rPr>
              <a:t>Sixth Outline Level</a:t>
            </a:r>
            <a:endParaRPr b="0" lang="de-AT" sz="2400" spc="-1" strike="noStrike">
              <a:latin typeface="Source Sans Pro"/>
            </a:endParaRPr>
          </a:p>
          <a:p>
            <a:pPr lvl="6" marL="3024000" indent="-216000">
              <a:spcAft>
                <a:spcPts val="283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de-AT" sz="2400" spc="-1" strike="noStrike">
                <a:latin typeface="Source Sans Pro"/>
              </a:rPr>
              <a:t>Seventh Outline Level</a:t>
            </a:r>
            <a:endParaRPr b="0" lang="de-AT" sz="2400" spc="-1" strike="noStrike">
              <a:latin typeface="Source Sans Pro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599040" y="6887160"/>
            <a:ext cx="2795400" cy="521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2400" spc="-1" strike="noStrike">
                <a:solidFill>
                  <a:srgbClr val="484848"/>
                </a:solidFill>
                <a:latin typeface="Source Sans Pro"/>
              </a:rPr>
              <a:t>&lt;date/time&gt;</a:t>
            </a:r>
            <a:endParaRPr b="0" lang="de-AT" sz="2400" spc="-1" strike="noStrike">
              <a:solidFill>
                <a:srgbClr val="484848"/>
              </a:solidFill>
              <a:latin typeface="Source Sans Pro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102560" y="6887160"/>
            <a:ext cx="3803040" cy="521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de-AT" sz="2400" spc="-1" strike="noStrike">
                <a:solidFill>
                  <a:srgbClr val="484848"/>
                </a:solidFill>
                <a:latin typeface="Source Sans Pro"/>
              </a:rPr>
              <a:t>&lt;footer&gt;</a:t>
            </a:r>
            <a:endParaRPr b="0" lang="de-AT" sz="2400" spc="-1" strike="noStrike">
              <a:solidFill>
                <a:srgbClr val="484848"/>
              </a:solidFill>
              <a:latin typeface="Source Sans Pro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02200" y="6887160"/>
            <a:ext cx="2795400" cy="521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9E594D09-9A19-4DD6-9D29-D77838B35A74}" type="slidenum">
              <a:rPr b="0" lang="de-AT" sz="2400" spc="-1" strike="noStrike">
                <a:solidFill>
                  <a:srgbClr val="484848"/>
                </a:solidFill>
                <a:latin typeface="Source Sans Pro"/>
              </a:rPr>
              <a:t>&lt;number&gt;</a:t>
            </a:fld>
            <a:endParaRPr b="0" lang="de-AT" sz="2400" spc="-1" strike="noStrike">
              <a:solidFill>
                <a:srgbClr val="484848"/>
              </a:solidFill>
              <a:latin typeface="Source Sans Pro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r>
              <a:rPr b="0" lang="de-AT" sz="6000" spc="-1" strike="noStrike">
                <a:solidFill>
                  <a:srgbClr val="04617b"/>
                </a:solidFill>
                <a:latin typeface="Source Sans Pro Light"/>
              </a:rPr>
              <a:t>Click </a:t>
            </a:r>
            <a:r>
              <a:rPr b="0" lang="de-AT" sz="6000" spc="-1" strike="noStrike">
                <a:solidFill>
                  <a:srgbClr val="04617b"/>
                </a:solidFill>
                <a:latin typeface="Source Sans Pro Light"/>
              </a:rPr>
              <a:t>to </a:t>
            </a:r>
            <a:r>
              <a:rPr b="0" lang="de-AT" sz="6000" spc="-1" strike="noStrike">
                <a:solidFill>
                  <a:srgbClr val="04617b"/>
                </a:solidFill>
                <a:latin typeface="Source Sans Pro Light"/>
              </a:rPr>
              <a:t>edit </a:t>
            </a:r>
            <a:r>
              <a:rPr b="0" lang="de-AT" sz="6000" spc="-1" strike="noStrike">
                <a:solidFill>
                  <a:srgbClr val="04617b"/>
                </a:solidFill>
                <a:latin typeface="Source Sans Pro Light"/>
              </a:rPr>
              <a:t>the </a:t>
            </a:r>
            <a:r>
              <a:rPr b="0" lang="de-AT" sz="6000" spc="-1" strike="noStrike">
                <a:solidFill>
                  <a:srgbClr val="04617b"/>
                </a:solidFill>
                <a:latin typeface="Source Sans Pro Light"/>
              </a:rPr>
              <a:t>title </a:t>
            </a:r>
            <a:r>
              <a:rPr b="0" lang="de-AT" sz="6000" spc="-1" strike="noStrike">
                <a:solidFill>
                  <a:srgbClr val="04617b"/>
                </a:solidFill>
                <a:latin typeface="Source Sans Pro Light"/>
              </a:rPr>
              <a:t>text </a:t>
            </a:r>
            <a:r>
              <a:rPr b="0" lang="de-AT" sz="6000" spc="-1" strike="noStrike">
                <a:solidFill>
                  <a:srgbClr val="04617b"/>
                </a:solidFill>
                <a:latin typeface="Source Sans Pro Light"/>
              </a:rPr>
              <a:t>forma</a:t>
            </a:r>
            <a:r>
              <a:rPr b="0" lang="de-AT" sz="6000" spc="-1" strike="noStrike">
                <a:solidFill>
                  <a:srgbClr val="04617b"/>
                </a:solidFill>
                <a:latin typeface="Source Sans Pro Light"/>
              </a:rPr>
              <a:t>t</a:t>
            </a:r>
            <a:endParaRPr b="0" lang="de-AT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108309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412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de-AT" sz="3200" spc="-1" strike="noStrike">
                <a:latin typeface="Source Sans Pro"/>
              </a:rPr>
              <a:t>Click to edit the outline text </a:t>
            </a:r>
            <a:r>
              <a:rPr b="0" lang="de-AT" sz="3200" spc="-1" strike="noStrike">
                <a:latin typeface="Source Sans Pro"/>
              </a:rPr>
              <a:t>format</a:t>
            </a:r>
            <a:endParaRPr b="0" lang="de-AT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de-AT" sz="2800" spc="-1" strike="noStrike">
                <a:latin typeface="Source Sans Pro"/>
              </a:rPr>
              <a:t>Second Outline Level</a:t>
            </a:r>
            <a:endParaRPr b="0" lang="de-AT" sz="28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de-AT" sz="2400" spc="-1" strike="noStrike">
                <a:latin typeface="Source Sans Pro"/>
              </a:rPr>
              <a:t>Third Outline Level</a:t>
            </a:r>
            <a:endParaRPr b="0" lang="de-AT" sz="2400" spc="-1" strike="noStrike">
              <a:latin typeface="Source Sans Pro"/>
            </a:endParaRPr>
          </a:p>
          <a:p>
            <a:pPr lvl="3" marL="1728000" indent="-216000">
              <a:spcAft>
                <a:spcPts val="567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de-AT" sz="2400" spc="-1" strike="noStrike">
                <a:latin typeface="Source Sans Pro"/>
              </a:rPr>
              <a:t>Fourth Outline Level</a:t>
            </a:r>
            <a:endParaRPr b="0" lang="de-AT" sz="2400" spc="-1" strike="noStrike">
              <a:latin typeface="Source Sans Pro"/>
            </a:endParaRPr>
          </a:p>
          <a:p>
            <a:pPr lvl="4" marL="2160000" indent="-216000">
              <a:spcAft>
                <a:spcPts val="283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de-AT" sz="2400" spc="-1" strike="noStrike">
                <a:latin typeface="Source Sans Pro"/>
              </a:rPr>
              <a:t>Fifth Outline Level</a:t>
            </a:r>
            <a:endParaRPr b="0" lang="de-AT" sz="2400" spc="-1" strike="noStrike">
              <a:latin typeface="Source Sans Pro"/>
            </a:endParaRPr>
          </a:p>
          <a:p>
            <a:pPr lvl="5" marL="2592000" indent="-216000">
              <a:spcAft>
                <a:spcPts val="283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de-AT" sz="2400" spc="-1" strike="noStrike">
                <a:latin typeface="Source Sans Pro"/>
              </a:rPr>
              <a:t>Sixth Outline Level</a:t>
            </a:r>
            <a:endParaRPr b="0" lang="de-AT" sz="2400" spc="-1" strike="noStrike">
              <a:latin typeface="Source Sans Pro"/>
            </a:endParaRPr>
          </a:p>
          <a:p>
            <a:pPr lvl="6" marL="3024000" indent="-216000">
              <a:spcAft>
                <a:spcPts val="283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de-AT" sz="2400" spc="-1" strike="noStrike">
                <a:latin typeface="Source Sans Pro"/>
              </a:rPr>
              <a:t>Seventh Outline </a:t>
            </a:r>
            <a:r>
              <a:rPr b="0" lang="de-AT" sz="2400" spc="-1" strike="noStrike">
                <a:latin typeface="Source Sans Pro"/>
              </a:rPr>
              <a:t>Level</a:t>
            </a:r>
            <a:endParaRPr b="0" lang="de-AT" sz="2400" spc="-1" strike="noStrike">
              <a:latin typeface="Source Sans Pro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dt"/>
          </p:nvPr>
        </p:nvSpPr>
        <p:spPr>
          <a:xfrm>
            <a:off x="599040" y="6827760"/>
            <a:ext cx="2795400" cy="521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2400" spc="-1" strike="noStrike">
                <a:solidFill>
                  <a:srgbClr val="484848"/>
                </a:solidFill>
                <a:latin typeface="Source Sans Pro"/>
              </a:rPr>
              <a:t>&lt;date/time&gt;</a:t>
            </a:r>
            <a:endParaRPr b="0" lang="de-AT" sz="2400" spc="-1" strike="noStrike">
              <a:solidFill>
                <a:srgbClr val="484848"/>
              </a:solidFill>
              <a:latin typeface="Source Sans Pro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ftr"/>
          </p:nvPr>
        </p:nvSpPr>
        <p:spPr>
          <a:xfrm>
            <a:off x="4102560" y="6827760"/>
            <a:ext cx="3803040" cy="521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de-AT" sz="2400" spc="-1" strike="noStrike">
                <a:solidFill>
                  <a:srgbClr val="484848"/>
                </a:solidFill>
                <a:latin typeface="Source Sans Pro"/>
              </a:rPr>
              <a:t>&lt;footer&gt;</a:t>
            </a:r>
            <a:endParaRPr b="0" lang="de-AT" sz="2400" spc="-1" strike="noStrike">
              <a:solidFill>
                <a:srgbClr val="484848"/>
              </a:solidFill>
              <a:latin typeface="Source Sans Pro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sldNum"/>
          </p:nvPr>
        </p:nvSpPr>
        <p:spPr>
          <a:xfrm>
            <a:off x="9188640" y="6827760"/>
            <a:ext cx="2253600" cy="521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A3657521-A277-4A1B-A8F4-D87A92BF7693}" type="slidenum">
              <a:rPr b="0" lang="de-AT" sz="2400" spc="-1" strike="noStrike">
                <a:solidFill>
                  <a:srgbClr val="484848"/>
                </a:solidFill>
                <a:latin typeface="Source Sans Pro"/>
              </a:rPr>
              <a:t>&lt;number&gt;</a:t>
            </a:fld>
            <a:endParaRPr b="0" lang="de-AT" sz="2400" spc="-1" strike="noStrike">
              <a:solidFill>
                <a:srgbClr val="484848"/>
              </a:solidFill>
              <a:latin typeface="Source Sans Pro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30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6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548640" y="301320"/>
            <a:ext cx="10798560" cy="44535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 fontScale="86000"/>
          </a:bodyPr>
          <a:p>
            <a:pPr algn="ctr"/>
            <a:r>
              <a:rPr b="0" lang="en-US" sz="5400" spc="-1" strike="noStrike">
                <a:solidFill>
                  <a:srgbClr val="04617b"/>
                </a:solidFill>
                <a:latin typeface="Source Sans Pro Light"/>
              </a:rPr>
              <a:t>PS Non-Standard Database Systems</a:t>
            </a:r>
            <a:br/>
            <a:r>
              <a:rPr b="0" lang="en-US" sz="8000" spc="-1" strike="noStrike">
                <a:solidFill>
                  <a:srgbClr val="04617b"/>
                </a:solidFill>
                <a:latin typeface="Source Sans Pro Light"/>
              </a:rPr>
              <a:t>Stateful Stream Processor</a:t>
            </a:r>
            <a:br/>
            <a:r>
              <a:rPr b="0" lang="en-US" sz="5400" spc="-1" strike="noStrike">
                <a:solidFill>
                  <a:srgbClr val="04617b"/>
                </a:solidFill>
                <a:latin typeface="Source Sans Pro Light"/>
              </a:rPr>
              <a:t>Apache Flink</a:t>
            </a:r>
            <a:br/>
            <a:br/>
            <a:r>
              <a:rPr b="0" lang="en-US" sz="3600" spc="-1" strike="noStrike">
                <a:solidFill>
                  <a:srgbClr val="04617b"/>
                </a:solidFill>
                <a:latin typeface="Source Sans Pro Light"/>
              </a:rPr>
              <a:t>Group 12</a:t>
            </a:r>
            <a:endParaRPr b="0" lang="en-US" sz="36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124" name="TextShape 2"/>
          <p:cNvSpPr txBox="1"/>
          <p:nvPr/>
        </p:nvSpPr>
        <p:spPr>
          <a:xfrm>
            <a:off x="552960" y="5216400"/>
            <a:ext cx="10789920" cy="22986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spAutoFit/>
          </a:bodyPr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dbf5f9"/>
                </a:solidFill>
                <a:latin typeface="Source Sans Pro"/>
              </a:rPr>
              <a:t>Jeremias Peter Michael</a:t>
            </a:r>
            <a:endParaRPr b="1" lang="en-US" sz="3600" spc="-1" strike="noStrike">
              <a:solidFill>
                <a:srgbClr val="dbf5f9"/>
              </a:solidFill>
              <a:latin typeface="Source Sans Pro"/>
            </a:endParaRPr>
          </a:p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dbf5f9"/>
                </a:solidFill>
                <a:latin typeface="Source Sans Pro"/>
              </a:rPr>
              <a:t>Schranz Christoph</a:t>
            </a:r>
            <a:endParaRPr b="1" lang="en-US" sz="3600" spc="-1" strike="noStrike">
              <a:solidFill>
                <a:srgbClr val="dbf5f9"/>
              </a:solidFill>
              <a:latin typeface="Source Sans Pro"/>
            </a:endParaRPr>
          </a:p>
          <a:p>
            <a:pPr algn="ctr"/>
            <a:r>
              <a:rPr b="1" lang="en-US" sz="3600" spc="-1" strike="noStrike">
                <a:solidFill>
                  <a:srgbClr val="dbf5f9"/>
                </a:solidFill>
                <a:latin typeface="Source Sans Pro"/>
              </a:rPr>
              <a:t>Zauner Martin</a:t>
            </a:r>
            <a:endParaRPr b="1" lang="en-US" sz="3600" spc="-1" strike="noStrike">
              <a:solidFill>
                <a:srgbClr val="dbf5f9"/>
              </a:solidFill>
              <a:latin typeface="Source Sans Pro"/>
            </a:endParaRPr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599040" y="841320"/>
            <a:ext cx="10798560" cy="5851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endParaRPr b="1" lang="de-AT" sz="4000" spc="-1" strike="noStrike">
              <a:solidFill>
                <a:srgbClr val="04617b"/>
              </a:solidFill>
              <a:latin typeface="Source Sans Pro Black"/>
            </a:endParaRPr>
          </a:p>
        </p:txBody>
      </p:sp>
      <p:pic>
        <p:nvPicPr>
          <p:cNvPr id="126" name="Grafik 3" descr=""/>
          <p:cNvPicPr/>
          <p:nvPr/>
        </p:nvPicPr>
        <p:blipFill>
          <a:blip r:embed="rId1"/>
          <a:srcRect l="16598" t="0" r="24821" b="16007"/>
          <a:stretch/>
        </p:blipFill>
        <p:spPr>
          <a:xfrm>
            <a:off x="2503800" y="1039320"/>
            <a:ext cx="6855840" cy="6124680"/>
          </a:xfrm>
          <a:prstGeom prst="rect">
            <a:avLst/>
          </a:prstGeom>
          <a:ln>
            <a:noFill/>
          </a:ln>
        </p:spPr>
      </p:pic>
      <p:grpSp>
        <p:nvGrpSpPr>
          <p:cNvPr id="127" name="Group 2"/>
          <p:cNvGrpSpPr/>
          <p:nvPr/>
        </p:nvGrpSpPr>
        <p:grpSpPr>
          <a:xfrm>
            <a:off x="6140520" y="2351880"/>
            <a:ext cx="5774400" cy="1327320"/>
            <a:chOff x="6140520" y="2351880"/>
            <a:chExt cx="5774400" cy="1327320"/>
          </a:xfrm>
        </p:grpSpPr>
        <p:sp>
          <p:nvSpPr>
            <p:cNvPr id="128" name="CustomShape 3"/>
            <p:cNvSpPr/>
            <p:nvPr/>
          </p:nvSpPr>
          <p:spPr>
            <a:xfrm flipV="1" rot="10800000">
              <a:off x="9517680" y="3163320"/>
              <a:ext cx="3377160" cy="793800"/>
            </a:xfrm>
            <a:custGeom>
              <a:avLst/>
              <a:gdLst/>
              <a:ahLst/>
              <a:rect l="l" t="t" r="r" b="b"/>
              <a:pathLst>
                <a:path w="1233" h="190">
                  <a:moveTo>
                    <a:pt x="0" y="0"/>
                  </a:moveTo>
                  <a:lnTo>
                    <a:pt x="907" y="0"/>
                  </a:lnTo>
                  <a:lnTo>
                    <a:pt x="1233" y="190"/>
                  </a:lnTo>
                </a:path>
              </a:pathLst>
            </a:custGeom>
            <a:noFill/>
            <a:ln w="38160">
              <a:solidFill>
                <a:srgbClr val="05617b"/>
              </a:solidFill>
              <a:round/>
              <a:tailEnd len="med" type="oval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" name="CustomShape 4"/>
            <p:cNvSpPr/>
            <p:nvPr/>
          </p:nvSpPr>
          <p:spPr>
            <a:xfrm>
              <a:off x="9207360" y="2351880"/>
              <a:ext cx="2707560" cy="1327320"/>
            </a:xfrm>
            <a:prstGeom prst="rect">
              <a:avLst/>
            </a:prstGeom>
            <a:solidFill>
              <a:srgbClr val="05617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36000" rIns="36000" tIns="36000" bIns="36000">
              <a:noAutofit/>
            </a:bodyPr>
            <a:p>
              <a:pPr>
                <a:lnSpc>
                  <a:spcPct val="90000"/>
                </a:lnSpc>
              </a:pPr>
              <a:r>
                <a:rPr b="0" lang="en-US" sz="14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Pneumatic</a:t>
              </a:r>
              <a:endParaRPr b="0" lang="en-US" sz="14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Pressure</a:t>
              </a:r>
              <a:endParaRPr b="0" lang="en-US" sz="11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Air consumption</a:t>
              </a:r>
              <a:endParaRPr b="0" lang="en-US" sz="11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Stroke rate</a:t>
              </a:r>
              <a:endParaRPr b="0" lang="en-US" sz="11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Switching cycles</a:t>
              </a:r>
              <a:endParaRPr b="0" lang="en-US" sz="1100" spc="-1" strike="noStrike">
                <a:latin typeface="Source Sans Pro"/>
              </a:endParaRPr>
            </a:p>
            <a:p>
              <a:pPr marL="914400">
                <a:lnSpc>
                  <a:spcPct val="100000"/>
                </a:lnSpc>
              </a:pPr>
              <a:endParaRPr b="0" lang="en-US" sz="1100" spc="-1" strike="noStrike">
                <a:latin typeface="Source Sans Pro"/>
              </a:endParaRPr>
            </a:p>
          </p:txBody>
        </p:sp>
      </p:grpSp>
      <p:grpSp>
        <p:nvGrpSpPr>
          <p:cNvPr id="130" name="Group 5"/>
          <p:cNvGrpSpPr/>
          <p:nvPr/>
        </p:nvGrpSpPr>
        <p:grpSpPr>
          <a:xfrm>
            <a:off x="6568920" y="3920760"/>
            <a:ext cx="5352840" cy="1371240"/>
            <a:chOff x="6568920" y="3920760"/>
            <a:chExt cx="5352840" cy="1371240"/>
          </a:xfrm>
        </p:grpSpPr>
        <p:sp>
          <p:nvSpPr>
            <p:cNvPr id="131" name="CustomShape 6"/>
            <p:cNvSpPr/>
            <p:nvPr/>
          </p:nvSpPr>
          <p:spPr>
            <a:xfrm flipV="1" rot="10800000">
              <a:off x="9517680" y="4289040"/>
              <a:ext cx="2948760" cy="329040"/>
            </a:xfrm>
            <a:custGeom>
              <a:avLst/>
              <a:gdLst/>
              <a:ahLst/>
              <a:rect l="l" t="t" r="r" b="b"/>
              <a:pathLst>
                <a:path w="1233" h="190">
                  <a:moveTo>
                    <a:pt x="0" y="0"/>
                  </a:moveTo>
                  <a:lnTo>
                    <a:pt x="907" y="0"/>
                  </a:lnTo>
                  <a:lnTo>
                    <a:pt x="1233" y="190"/>
                  </a:lnTo>
                </a:path>
              </a:pathLst>
            </a:custGeom>
            <a:noFill/>
            <a:ln w="38160">
              <a:solidFill>
                <a:srgbClr val="05617b"/>
              </a:solidFill>
              <a:round/>
              <a:tailEnd len="med" type="oval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2" name="CustomShape 7"/>
            <p:cNvSpPr/>
            <p:nvPr/>
          </p:nvSpPr>
          <p:spPr>
            <a:xfrm>
              <a:off x="9214200" y="3920760"/>
              <a:ext cx="2707560" cy="1371240"/>
            </a:xfrm>
            <a:prstGeom prst="rect">
              <a:avLst/>
            </a:prstGeom>
            <a:solidFill>
              <a:srgbClr val="05617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36000" rIns="36000" tIns="36000" bIns="36000">
              <a:noAutofit/>
            </a:bodyPr>
            <a:p>
              <a:pPr>
                <a:lnSpc>
                  <a:spcPct val="90000"/>
                </a:lnSpc>
              </a:pPr>
              <a:r>
                <a:rPr b="0" lang="en-US" sz="14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Automation</a:t>
              </a:r>
              <a:endParaRPr b="0" lang="en-US" sz="1400" spc="-1" strike="noStrike">
                <a:latin typeface="Source Sans Pro"/>
              </a:endParaRPr>
            </a:p>
            <a:p>
              <a:pPr lvl="1" marL="171360" indent="-171000">
                <a:lnSpc>
                  <a:spcPct val="90000"/>
                </a:lnSpc>
                <a:buClr>
                  <a:srgbClr val="4f81bd"/>
                </a:buClr>
                <a:buFont typeface="Arial"/>
                <a:buChar char="•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Function monitoring</a:t>
              </a:r>
              <a:endParaRPr b="0" lang="en-US" sz="1100" spc="-1" strike="noStrike">
                <a:latin typeface="Source Sans Pro"/>
              </a:endParaRPr>
            </a:p>
            <a:p>
              <a:pPr lvl="1" marL="171360" indent="-171000">
                <a:lnSpc>
                  <a:spcPct val="90000"/>
                </a:lnSpc>
                <a:buClr>
                  <a:srgbClr val="4f81bd"/>
                </a:buClr>
                <a:buFont typeface="Arial"/>
                <a:buChar char="•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Temperatures</a:t>
              </a:r>
              <a:endParaRPr b="0" lang="en-US" sz="1100" spc="-1" strike="noStrike">
                <a:latin typeface="Source Sans Pro"/>
              </a:endParaRPr>
            </a:p>
            <a:p>
              <a:pPr lvl="1" marL="171360" indent="-171000">
                <a:lnSpc>
                  <a:spcPct val="90000"/>
                </a:lnSpc>
                <a:buClr>
                  <a:srgbClr val="4f81bd"/>
                </a:buClr>
                <a:buFont typeface="Arial"/>
                <a:buChar char="•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Limit switches</a:t>
              </a:r>
              <a:endParaRPr b="0" lang="en-US" sz="1100" spc="-1" strike="noStrike">
                <a:latin typeface="Source Sans Pro"/>
              </a:endParaRPr>
            </a:p>
            <a:p>
              <a:pPr lvl="1" marL="171360" indent="-171000">
                <a:lnSpc>
                  <a:spcPct val="90000"/>
                </a:lnSpc>
                <a:buClr>
                  <a:srgbClr val="4f81bd"/>
                </a:buClr>
                <a:buFont typeface="Arial"/>
                <a:buChar char="•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…</a:t>
              </a:r>
              <a:endParaRPr b="0" lang="en-US" sz="1100" spc="-1" strike="noStrike">
                <a:latin typeface="Source Sans Pro"/>
              </a:endParaRPr>
            </a:p>
          </p:txBody>
        </p:sp>
      </p:grpSp>
      <p:grpSp>
        <p:nvGrpSpPr>
          <p:cNvPr id="133" name="Group 8"/>
          <p:cNvGrpSpPr/>
          <p:nvPr/>
        </p:nvGrpSpPr>
        <p:grpSpPr>
          <a:xfrm>
            <a:off x="7461360" y="4200480"/>
            <a:ext cx="4460400" cy="3143520"/>
            <a:chOff x="7461360" y="4200480"/>
            <a:chExt cx="4460400" cy="3143520"/>
          </a:xfrm>
        </p:grpSpPr>
        <p:sp>
          <p:nvSpPr>
            <p:cNvPr id="134" name="CustomShape 9"/>
            <p:cNvSpPr/>
            <p:nvPr/>
          </p:nvSpPr>
          <p:spPr>
            <a:xfrm rot="10800000">
              <a:off x="7461360" y="4200120"/>
              <a:ext cx="2056320" cy="2072160"/>
            </a:xfrm>
            <a:custGeom>
              <a:avLst/>
              <a:gdLst/>
              <a:ahLst/>
              <a:rect l="l" t="t" r="r" b="b"/>
              <a:pathLst>
                <a:path w="1233" h="190">
                  <a:moveTo>
                    <a:pt x="0" y="0"/>
                  </a:moveTo>
                  <a:lnTo>
                    <a:pt x="907" y="0"/>
                  </a:lnTo>
                  <a:lnTo>
                    <a:pt x="1233" y="190"/>
                  </a:lnTo>
                </a:path>
              </a:pathLst>
            </a:custGeom>
            <a:noFill/>
            <a:ln w="38160">
              <a:solidFill>
                <a:srgbClr val="05617b"/>
              </a:solidFill>
              <a:round/>
              <a:tailEnd len="med" type="oval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5" name="CustomShape 10"/>
            <p:cNvSpPr/>
            <p:nvPr/>
          </p:nvSpPr>
          <p:spPr>
            <a:xfrm>
              <a:off x="9214200" y="5587200"/>
              <a:ext cx="2707560" cy="1756800"/>
            </a:xfrm>
            <a:prstGeom prst="rect">
              <a:avLst/>
            </a:prstGeom>
            <a:solidFill>
              <a:srgbClr val="05617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36000" rIns="36000" tIns="36000" bIns="36000">
              <a:noAutofit/>
            </a:bodyPr>
            <a:p>
              <a:pPr>
                <a:lnSpc>
                  <a:spcPct val="90000"/>
                </a:lnSpc>
              </a:pPr>
              <a:r>
                <a:rPr b="0" lang="en-US" sz="14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Fluid Technology</a:t>
              </a:r>
              <a:endParaRPr b="0" lang="en-US" sz="14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Pressure</a:t>
              </a:r>
              <a:endParaRPr b="0" lang="en-US" sz="11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Temperature</a:t>
              </a:r>
              <a:endParaRPr b="0" lang="en-US" sz="11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Volume flow</a:t>
              </a:r>
              <a:endParaRPr b="0" lang="en-US" sz="11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On duration of pump</a:t>
              </a:r>
              <a:endParaRPr b="0" lang="en-US" sz="11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Filling level</a:t>
              </a:r>
              <a:endParaRPr b="0" lang="en-US" sz="11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Filter monitoring</a:t>
              </a:r>
              <a:endParaRPr b="0" lang="en-US" sz="1100" spc="-1" strike="noStrike">
                <a:latin typeface="Source Sans Pro"/>
              </a:endParaRPr>
            </a:p>
          </p:txBody>
        </p:sp>
      </p:grpSp>
      <p:grpSp>
        <p:nvGrpSpPr>
          <p:cNvPr id="136" name="Group 11"/>
          <p:cNvGrpSpPr/>
          <p:nvPr/>
        </p:nvGrpSpPr>
        <p:grpSpPr>
          <a:xfrm>
            <a:off x="62280" y="2901960"/>
            <a:ext cx="5425920" cy="1728000"/>
            <a:chOff x="62280" y="2901960"/>
            <a:chExt cx="5425920" cy="1728000"/>
          </a:xfrm>
        </p:grpSpPr>
        <p:sp>
          <p:nvSpPr>
            <p:cNvPr id="137" name="CustomShape 12"/>
            <p:cNvSpPr/>
            <p:nvPr/>
          </p:nvSpPr>
          <p:spPr>
            <a:xfrm flipV="1">
              <a:off x="2448360" y="2987640"/>
              <a:ext cx="3039840" cy="657000"/>
            </a:xfrm>
            <a:custGeom>
              <a:avLst/>
              <a:gdLst/>
              <a:ahLst/>
              <a:rect l="l" t="t" r="r" b="b"/>
              <a:pathLst>
                <a:path w="1233" h="190">
                  <a:moveTo>
                    <a:pt x="0" y="0"/>
                  </a:moveTo>
                  <a:lnTo>
                    <a:pt x="907" y="0"/>
                  </a:lnTo>
                  <a:lnTo>
                    <a:pt x="1233" y="190"/>
                  </a:lnTo>
                </a:path>
              </a:pathLst>
            </a:custGeom>
            <a:noFill/>
            <a:ln w="38160">
              <a:solidFill>
                <a:srgbClr val="05617b"/>
              </a:solidFill>
              <a:round/>
              <a:tailEnd len="med" type="oval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8" name="CustomShape 13"/>
            <p:cNvSpPr/>
            <p:nvPr/>
          </p:nvSpPr>
          <p:spPr>
            <a:xfrm>
              <a:off x="62280" y="2901960"/>
              <a:ext cx="2577240" cy="1728000"/>
            </a:xfrm>
            <a:prstGeom prst="rect">
              <a:avLst/>
            </a:prstGeom>
            <a:solidFill>
              <a:srgbClr val="05617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36000" rIns="36000" tIns="36000" bIns="36000">
              <a:noAutofit/>
            </a:bodyPr>
            <a:p>
              <a:pPr>
                <a:lnSpc>
                  <a:spcPct val="90000"/>
                </a:lnSpc>
                <a:spcBef>
                  <a:spcPts val="700"/>
                </a:spcBef>
                <a:spcAft>
                  <a:spcPts val="139"/>
                </a:spcAft>
              </a:pPr>
              <a:r>
                <a:rPr b="0" lang="en-US" sz="14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Linear axes</a:t>
              </a:r>
              <a:endParaRPr b="0" lang="en-US" sz="14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Distance</a:t>
              </a:r>
              <a:endParaRPr b="0" lang="en-US" sz="11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Jerk</a:t>
              </a:r>
              <a:endParaRPr b="0" lang="en-US" sz="11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Friction, slip</a:t>
              </a:r>
              <a:endParaRPr b="0" lang="en-US" sz="11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Drive current</a:t>
              </a:r>
              <a:endParaRPr b="0" lang="en-US" sz="11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Temperatures</a:t>
              </a:r>
              <a:endParaRPr b="0" lang="en-US" sz="11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…</a:t>
              </a:r>
              <a:endParaRPr b="0" lang="en-US" sz="1100" spc="-1" strike="noStrike">
                <a:latin typeface="Source Sans Pro"/>
              </a:endParaRPr>
            </a:p>
          </p:txBody>
        </p:sp>
      </p:grpSp>
      <p:grpSp>
        <p:nvGrpSpPr>
          <p:cNvPr id="139" name="Group 14"/>
          <p:cNvGrpSpPr/>
          <p:nvPr/>
        </p:nvGrpSpPr>
        <p:grpSpPr>
          <a:xfrm>
            <a:off x="62280" y="6259680"/>
            <a:ext cx="6077520" cy="934560"/>
            <a:chOff x="62280" y="6259680"/>
            <a:chExt cx="6077520" cy="934560"/>
          </a:xfrm>
        </p:grpSpPr>
        <p:sp>
          <p:nvSpPr>
            <p:cNvPr id="140" name="CustomShape 15"/>
            <p:cNvSpPr/>
            <p:nvPr/>
          </p:nvSpPr>
          <p:spPr>
            <a:xfrm flipV="1">
              <a:off x="2448360" y="6310080"/>
              <a:ext cx="3691440" cy="698400"/>
            </a:xfrm>
            <a:custGeom>
              <a:avLst/>
              <a:gdLst/>
              <a:ahLst/>
              <a:rect l="l" t="t" r="r" b="b"/>
              <a:pathLst>
                <a:path w="1233" h="190">
                  <a:moveTo>
                    <a:pt x="0" y="0"/>
                  </a:moveTo>
                  <a:lnTo>
                    <a:pt x="907" y="0"/>
                  </a:lnTo>
                  <a:lnTo>
                    <a:pt x="1233" y="190"/>
                  </a:lnTo>
                </a:path>
              </a:pathLst>
            </a:custGeom>
            <a:noFill/>
            <a:ln w="38160">
              <a:solidFill>
                <a:srgbClr val="05617b"/>
              </a:solidFill>
              <a:round/>
              <a:tailEnd len="med" type="oval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1" name="CustomShape 16"/>
            <p:cNvSpPr/>
            <p:nvPr/>
          </p:nvSpPr>
          <p:spPr>
            <a:xfrm>
              <a:off x="62280" y="6259680"/>
              <a:ext cx="2577240" cy="934560"/>
            </a:xfrm>
            <a:prstGeom prst="rect">
              <a:avLst/>
            </a:prstGeom>
            <a:solidFill>
              <a:srgbClr val="05617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36000" rIns="36000" tIns="36000" bIns="36000">
              <a:noAutofit/>
            </a:bodyPr>
            <a:p>
              <a:pPr>
                <a:lnSpc>
                  <a:spcPct val="90000"/>
                </a:lnSpc>
                <a:spcBef>
                  <a:spcPts val="700"/>
                </a:spcBef>
                <a:spcAft>
                  <a:spcPts val="139"/>
                </a:spcAft>
              </a:pPr>
              <a:r>
                <a:rPr b="0" lang="en-US" sz="14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Chip conveyor</a:t>
              </a:r>
              <a:endParaRPr b="0" lang="en-US" sz="14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Operating hours</a:t>
              </a:r>
              <a:endParaRPr b="0" lang="en-US" sz="11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Power consumption</a:t>
              </a:r>
              <a:endParaRPr b="0" lang="en-US" sz="1100" spc="-1" strike="noStrike">
                <a:latin typeface="Source Sans Pro"/>
              </a:endParaRPr>
            </a:p>
          </p:txBody>
        </p:sp>
      </p:grpSp>
      <p:grpSp>
        <p:nvGrpSpPr>
          <p:cNvPr id="142" name="Group 17"/>
          <p:cNvGrpSpPr/>
          <p:nvPr/>
        </p:nvGrpSpPr>
        <p:grpSpPr>
          <a:xfrm>
            <a:off x="62280" y="3584880"/>
            <a:ext cx="5425920" cy="2612880"/>
            <a:chOff x="62280" y="3584880"/>
            <a:chExt cx="5425920" cy="2612880"/>
          </a:xfrm>
        </p:grpSpPr>
        <p:sp>
          <p:nvSpPr>
            <p:cNvPr id="143" name="CustomShape 18"/>
            <p:cNvSpPr/>
            <p:nvPr/>
          </p:nvSpPr>
          <p:spPr>
            <a:xfrm flipV="1">
              <a:off x="2448360" y="3584160"/>
              <a:ext cx="3039840" cy="1621800"/>
            </a:xfrm>
            <a:custGeom>
              <a:avLst/>
              <a:gdLst/>
              <a:ahLst/>
              <a:rect l="l" t="t" r="r" b="b"/>
              <a:pathLst>
                <a:path w="1233" h="190">
                  <a:moveTo>
                    <a:pt x="0" y="0"/>
                  </a:moveTo>
                  <a:lnTo>
                    <a:pt x="907" y="0"/>
                  </a:lnTo>
                  <a:lnTo>
                    <a:pt x="1233" y="190"/>
                  </a:lnTo>
                </a:path>
              </a:pathLst>
            </a:custGeom>
            <a:noFill/>
            <a:ln w="38160">
              <a:solidFill>
                <a:srgbClr val="05617b"/>
              </a:solidFill>
              <a:round/>
              <a:tailEnd len="med" type="oval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" name="CustomShape 19"/>
            <p:cNvSpPr/>
            <p:nvPr/>
          </p:nvSpPr>
          <p:spPr>
            <a:xfrm>
              <a:off x="62280" y="4711320"/>
              <a:ext cx="2577240" cy="1486440"/>
            </a:xfrm>
            <a:prstGeom prst="rect">
              <a:avLst/>
            </a:prstGeom>
            <a:solidFill>
              <a:srgbClr val="05617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36000" rIns="36000" tIns="36000" bIns="36000">
              <a:noAutofit/>
            </a:bodyPr>
            <a:p>
              <a:pPr>
                <a:lnSpc>
                  <a:spcPct val="90000"/>
                </a:lnSpc>
                <a:spcBef>
                  <a:spcPts val="700"/>
                </a:spcBef>
                <a:spcAft>
                  <a:spcPts val="139"/>
                </a:spcAft>
              </a:pPr>
              <a:r>
                <a:rPr b="0" lang="en-US" sz="14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Spindles</a:t>
              </a:r>
              <a:endParaRPr b="0" lang="en-US" sz="14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Operating hours</a:t>
              </a:r>
              <a:endParaRPr b="0" lang="en-US" sz="11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Speed</a:t>
              </a:r>
              <a:endParaRPr b="0" lang="en-US" sz="11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Vibrations</a:t>
              </a:r>
              <a:endParaRPr b="0" lang="en-US" sz="11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Drive current</a:t>
              </a:r>
              <a:endParaRPr b="0" lang="en-US" sz="1100" spc="-1" strike="noStrike">
                <a:latin typeface="Source Sans Pro"/>
              </a:endParaRPr>
            </a:p>
            <a:p>
              <a:pPr lvl="1" indent="-145800">
                <a:lnSpc>
                  <a:spcPct val="90000"/>
                </a:lnSpc>
                <a:buClr>
                  <a:srgbClr val="4f81bd"/>
                </a:buClr>
                <a:buFont typeface="Symbol" charset="2"/>
                <a:buChar char="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Temperature</a:t>
              </a:r>
              <a:endParaRPr b="0" lang="en-US" sz="1100" spc="-1" strike="noStrike">
                <a:latin typeface="Source Sans Pro"/>
              </a:endParaRPr>
            </a:p>
          </p:txBody>
        </p:sp>
      </p:grpSp>
      <p:grpSp>
        <p:nvGrpSpPr>
          <p:cNvPr id="145" name="Group 20"/>
          <p:cNvGrpSpPr/>
          <p:nvPr/>
        </p:nvGrpSpPr>
        <p:grpSpPr>
          <a:xfrm>
            <a:off x="62280" y="301680"/>
            <a:ext cx="11817720" cy="2542680"/>
            <a:chOff x="62280" y="301680"/>
            <a:chExt cx="11817720" cy="2542680"/>
          </a:xfrm>
        </p:grpSpPr>
        <p:sp>
          <p:nvSpPr>
            <p:cNvPr id="146" name="CustomShape 21"/>
            <p:cNvSpPr/>
            <p:nvPr/>
          </p:nvSpPr>
          <p:spPr>
            <a:xfrm>
              <a:off x="2448360" y="2232360"/>
              <a:ext cx="550800" cy="599040"/>
            </a:xfrm>
            <a:custGeom>
              <a:avLst/>
              <a:gdLst/>
              <a:ahLst/>
              <a:rect l="l" t="t" r="r" b="b"/>
              <a:pathLst>
                <a:path w="1233" h="190">
                  <a:moveTo>
                    <a:pt x="0" y="0"/>
                  </a:moveTo>
                  <a:lnTo>
                    <a:pt x="907" y="0"/>
                  </a:lnTo>
                  <a:lnTo>
                    <a:pt x="1233" y="190"/>
                  </a:lnTo>
                </a:path>
              </a:pathLst>
            </a:custGeom>
            <a:noFill/>
            <a:ln w="38160">
              <a:solidFill>
                <a:srgbClr val="05617b"/>
              </a:solidFill>
              <a:round/>
              <a:tailEnd len="med" type="oval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7" name="CustomShape 22"/>
            <p:cNvSpPr/>
            <p:nvPr/>
          </p:nvSpPr>
          <p:spPr>
            <a:xfrm>
              <a:off x="62280" y="1847880"/>
              <a:ext cx="2577240" cy="996480"/>
            </a:xfrm>
            <a:prstGeom prst="rect">
              <a:avLst/>
            </a:prstGeom>
            <a:solidFill>
              <a:srgbClr val="05617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36000" rIns="36000" tIns="36000" bIns="36000">
              <a:noAutofit/>
            </a:bodyPr>
            <a:p>
              <a:pPr>
                <a:lnSpc>
                  <a:spcPct val="90000"/>
                </a:lnSpc>
                <a:spcBef>
                  <a:spcPts val="700"/>
                </a:spcBef>
                <a:spcAft>
                  <a:spcPts val="139"/>
                </a:spcAft>
              </a:pPr>
              <a:r>
                <a:rPr b="0" lang="en-US" sz="14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Tool magazine</a:t>
              </a:r>
              <a:endParaRPr b="0" lang="en-US" sz="1400" spc="-1" strike="noStrike">
                <a:latin typeface="Source Sans Pro"/>
              </a:endParaRPr>
            </a:p>
            <a:p>
              <a:pPr lvl="1" marL="432000" indent="-216000">
                <a:lnSpc>
                  <a:spcPct val="90000"/>
                </a:lnSpc>
                <a:spcBef>
                  <a:spcPts val="700"/>
                </a:spcBef>
                <a:spcAft>
                  <a:spcPts val="139"/>
                </a:spcAft>
                <a:buClr>
                  <a:srgbClr val="000000"/>
                </a:buClr>
                <a:buSzPct val="45000"/>
                <a:buFont typeface="Wingdings" charset="2"/>
                <a:buChar char="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No. of cycles</a:t>
              </a:r>
              <a:endParaRPr b="0" lang="en-US" sz="1100" spc="-1" strike="noStrike">
                <a:latin typeface="Source Sans Pro"/>
              </a:endParaRPr>
            </a:p>
            <a:p>
              <a:pPr lvl="1" marL="432000" indent="-216000">
                <a:lnSpc>
                  <a:spcPct val="90000"/>
                </a:lnSpc>
                <a:spcBef>
                  <a:spcPts val="700"/>
                </a:spcBef>
                <a:spcAft>
                  <a:spcPts val="139"/>
                </a:spcAft>
                <a:buClr>
                  <a:srgbClr val="000000"/>
                </a:buClr>
                <a:buSzPct val="45000"/>
                <a:buFont typeface="Wingdings" charset="2"/>
                <a:buChar char="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Duration of cycles</a:t>
              </a:r>
              <a:endParaRPr b="0" lang="en-US" sz="1100" spc="-1" strike="noStrike">
                <a:latin typeface="Source Sans Pro"/>
              </a:endParaRPr>
            </a:p>
            <a:p>
              <a:pPr lvl="1" marL="432000" indent="-216000">
                <a:lnSpc>
                  <a:spcPct val="90000"/>
                </a:lnSpc>
                <a:spcBef>
                  <a:spcPts val="700"/>
                </a:spcBef>
                <a:spcAft>
                  <a:spcPts val="139"/>
                </a:spcAft>
                <a:buClr>
                  <a:srgbClr val="000000"/>
                </a:buClr>
                <a:buSzPct val="45000"/>
                <a:buFont typeface="Wingdings" charset="2"/>
                <a:buChar char=""/>
              </a:pPr>
              <a:r>
                <a:rPr b="0" lang="en-US" sz="1100" spc="-1" strike="noStrike">
                  <a:solidFill>
                    <a:srgbClr val="ffffff"/>
                  </a:solidFill>
                  <a:latin typeface="Arial"/>
                  <a:ea typeface="MS PGothic"/>
                </a:rPr>
                <a:t>…</a:t>
              </a:r>
              <a:endParaRPr b="0" lang="en-US" sz="1100" spc="-1" strike="noStrike">
                <a:latin typeface="Source Sans Pro"/>
              </a:endParaRPr>
            </a:p>
          </p:txBody>
        </p:sp>
        <p:pic>
          <p:nvPicPr>
            <p:cNvPr id="148" name="" descr=""/>
            <p:cNvPicPr/>
            <p:nvPr/>
          </p:nvPicPr>
          <p:blipFill>
            <a:blip r:embed="rId2"/>
            <a:stretch/>
          </p:blipFill>
          <p:spPr>
            <a:xfrm>
              <a:off x="8424000" y="301680"/>
              <a:ext cx="3456000" cy="19476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49" name="TextShape 23"/>
          <p:cNvSpPr txBox="1"/>
          <p:nvPr/>
        </p:nvSpPr>
        <p:spPr>
          <a:xfrm>
            <a:off x="548640" y="301680"/>
            <a:ext cx="10798560" cy="539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 fontScale="42000"/>
          </a:bodyPr>
          <a:p>
            <a:pPr algn="ctr"/>
            <a:r>
              <a:rPr b="0" lang="en-US" sz="6000" spc="-1" strike="noStrike">
                <a:solidFill>
                  <a:srgbClr val="04617b"/>
                </a:solidFill>
                <a:latin typeface="Source Sans Pro Light"/>
              </a:rPr>
              <a:t>Introduction</a:t>
            </a:r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599040" y="12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Data Generation, Data-Set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pic>
        <p:nvPicPr>
          <p:cNvPr id="151" name="" descr=""/>
          <p:cNvPicPr/>
          <p:nvPr/>
        </p:nvPicPr>
        <p:blipFill>
          <a:blip r:embed="rId2"/>
          <a:stretch/>
        </p:blipFill>
        <p:spPr>
          <a:xfrm rot="16200000">
            <a:off x="1127880" y="1535760"/>
            <a:ext cx="4176000" cy="5568120"/>
          </a:xfrm>
          <a:prstGeom prst="rect">
            <a:avLst/>
          </a:prstGeom>
          <a:ln>
            <a:noFill/>
          </a:ln>
        </p:spPr>
      </p:pic>
      <p:sp>
        <p:nvSpPr>
          <p:cNvPr id="152" name="TextShape 2"/>
          <p:cNvSpPr txBox="1"/>
          <p:nvPr/>
        </p:nvSpPr>
        <p:spPr>
          <a:xfrm>
            <a:off x="6102360" y="4824000"/>
            <a:ext cx="5705640" cy="2088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69000"/>
          </a:bodyPr>
          <a:p>
            <a:pPr marL="432000" indent="-324000">
              <a:spcBef>
                <a:spcPts val="1134"/>
              </a:spcBef>
              <a:spcAft>
                <a:spcPts val="1417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Source Sans Pro"/>
              </a:rPr>
              <a:t>Edge Device polls for data</a:t>
            </a:r>
            <a:endParaRPr b="0" lang="en-US" sz="2200" spc="-1" strike="noStrike">
              <a:latin typeface="Source Sans Pro"/>
            </a:endParaRPr>
          </a:p>
          <a:p>
            <a:pPr marL="432000" indent="-324000">
              <a:spcBef>
                <a:spcPts val="1134"/>
              </a:spcBef>
              <a:spcAft>
                <a:spcPts val="1417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Source Sans Pro"/>
              </a:rPr>
              <a:t>PLC requests data from component or returns data directly from memory</a:t>
            </a:r>
            <a:endParaRPr b="0" lang="en-US" sz="2200" spc="-1" strike="noStrike">
              <a:latin typeface="Source Sans Pro"/>
            </a:endParaRPr>
          </a:p>
          <a:p>
            <a:pPr marL="432000" indent="-324000">
              <a:spcBef>
                <a:spcPts val="1134"/>
              </a:spcBef>
              <a:spcAft>
                <a:spcPts val="1417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Source Sans Pro"/>
              </a:rPr>
              <a:t>Edge Device sends the data to a MQTT-Broker</a:t>
            </a:r>
            <a:endParaRPr b="0" lang="en-US" sz="2200" spc="-1" strike="noStrike">
              <a:latin typeface="Source Sans Pro"/>
            </a:endParaRPr>
          </a:p>
          <a:p>
            <a:pPr marL="432000" indent="-324000">
              <a:spcBef>
                <a:spcPts val="1134"/>
              </a:spcBef>
              <a:spcAft>
                <a:spcPts val="1417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Source Sans Pro"/>
              </a:rPr>
              <a:t>Each Data packet consists of one or many</a:t>
            </a:r>
            <a:br/>
            <a:r>
              <a:rPr b="0" lang="en-US" sz="2200" spc="-1" strike="noStrike">
                <a:latin typeface="Source Sans Pro"/>
              </a:rPr>
              <a:t>measurements</a:t>
            </a:r>
            <a:endParaRPr b="0" lang="en-US" sz="2200" spc="-1" strike="noStrike">
              <a:latin typeface="Source Sans Pro"/>
            </a:endParaRPr>
          </a:p>
        </p:txBody>
      </p:sp>
      <p:pic>
        <p:nvPicPr>
          <p:cNvPr id="153" name="" descr=""/>
          <p:cNvPicPr/>
          <p:nvPr/>
        </p:nvPicPr>
        <p:blipFill>
          <a:blip r:embed="rId3"/>
          <a:stretch/>
        </p:blipFill>
        <p:spPr>
          <a:xfrm>
            <a:off x="6048000" y="1800000"/>
            <a:ext cx="5576400" cy="2797200"/>
          </a:xfrm>
          <a:prstGeom prst="rect">
            <a:avLst/>
          </a:prstGeom>
          <a:ln>
            <a:noFill/>
          </a:ln>
        </p:spPr>
      </p:pic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Shape 1"/>
          <p:cNvSpPr txBox="1"/>
          <p:nvPr/>
        </p:nvSpPr>
        <p:spPr>
          <a:xfrm>
            <a:off x="599040" y="1920240"/>
            <a:ext cx="1073952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Delta threshold when</a:t>
            </a:r>
            <a:br/>
            <a:r>
              <a:rPr b="0" lang="en-US" sz="3200" spc="-1" strike="noStrike">
                <a:latin typeface="Source Sans Pro"/>
              </a:rPr>
              <a:t>transmitting data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Source Sans Pro"/>
              </a:rPr>
              <a:t>=&gt; Join data – forward-fill</a:t>
            </a:r>
            <a:endParaRPr b="0" lang="en-US" sz="2800" spc="-1" strike="noStrike">
              <a:latin typeface="Source Sans Pro"/>
            </a:endParaRPr>
          </a:p>
        </p:txBody>
      </p:sp>
      <p:graphicFrame>
        <p:nvGraphicFramePr>
          <p:cNvPr id="155" name="Table 2"/>
          <p:cNvGraphicFramePr/>
          <p:nvPr/>
        </p:nvGraphicFramePr>
        <p:xfrm>
          <a:off x="5184000" y="1939320"/>
          <a:ext cx="6855480" cy="4320360"/>
        </p:xfrm>
        <a:graphic>
          <a:graphicData uri="http://schemas.openxmlformats.org/drawingml/2006/table">
            <a:tbl>
              <a:tblPr/>
              <a:tblGrid>
                <a:gridCol w="895680"/>
                <a:gridCol w="2083680"/>
                <a:gridCol w="1802880"/>
                <a:gridCol w="1657440"/>
              </a:tblGrid>
              <a:tr h="413280"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latin typeface="Arial"/>
                        </a:rPr>
                        <a:t>Thing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latin typeface="Arial"/>
                        </a:rPr>
                        <a:t>Timestamp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latin typeface="Arial"/>
                        </a:rPr>
                        <a:t>actSpeed_C11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latin typeface="Arial"/>
                        </a:rPr>
                        <a:t>vaTorque_C11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41328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R9C15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/>
                      <a:r>
                        <a:rPr b="0" lang="en-US" sz="1800" spc="-1" strike="noStrike">
                          <a:latin typeface="Arial"/>
                        </a:rPr>
                        <a:t>1592739418131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b2b2b2"/>
                          </a:solidFill>
                          <a:latin typeface="Arial"/>
                        </a:rPr>
                        <a:t>No data</a:t>
                      </a:r>
                      <a:endParaRPr b="0" lang="en-US" sz="1800" spc="-1" strike="noStrike">
                        <a:solidFill>
                          <a:srgbClr val="b2b2b2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/>
                      <a:r>
                        <a:rPr b="0" lang="en-US" sz="1800" spc="-1" strike="noStrike">
                          <a:latin typeface="Arial"/>
                        </a:rPr>
                        <a:t>-71.00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1328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R9C15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/>
                      <a:r>
                        <a:rPr b="0" lang="en-US" sz="1800" spc="-1" strike="noStrike">
                          <a:latin typeface="Arial"/>
                        </a:rPr>
                        <a:t>1592739417131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/>
                      <a:r>
                        <a:rPr b="0" lang="en-US" sz="1800" spc="-1" strike="noStrike">
                          <a:latin typeface="Arial"/>
                        </a:rPr>
                        <a:t>0.00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/>
                      <a:r>
                        <a:rPr b="0" lang="en-US" sz="1800" spc="-1" strike="noStrike">
                          <a:latin typeface="Arial"/>
                        </a:rPr>
                        <a:t>19625.00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1328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R9C15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/>
                      <a:r>
                        <a:rPr b="0" lang="en-US" sz="1800" spc="-1" strike="noStrike">
                          <a:latin typeface="Arial"/>
                        </a:rPr>
                        <a:t>1592739414134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2200" spc="-1" strike="noStrike">
                          <a:solidFill>
                            <a:srgbClr val="b2b2b2"/>
                          </a:solidFill>
                          <a:latin typeface="Source Sans Pro"/>
                        </a:rPr>
                        <a:t>No data</a:t>
                      </a:r>
                      <a:endParaRPr b="0" lang="en-US" sz="2200" spc="-1" strike="noStrike">
                        <a:latin typeface="Source Sans Pro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/>
                      <a:r>
                        <a:rPr b="0" lang="en-US" sz="1800" spc="-1" strike="noStrike">
                          <a:latin typeface="Arial"/>
                        </a:rPr>
                        <a:t>-2571.00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1328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R9C15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/>
                      <a:r>
                        <a:rPr b="0" lang="en-US" sz="1800" spc="-1" strike="noStrike">
                          <a:latin typeface="Arial"/>
                        </a:rPr>
                        <a:t>1592739413136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2200" spc="-1" strike="noStrike">
                          <a:solidFill>
                            <a:srgbClr val="b2b2b2"/>
                          </a:solidFill>
                          <a:latin typeface="Source Sans Pro"/>
                        </a:rPr>
                        <a:t>No data</a:t>
                      </a:r>
                      <a:endParaRPr b="0" lang="en-US" sz="2200" spc="-1" strike="noStrike">
                        <a:latin typeface="Source Sans Pro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/>
                      <a:r>
                        <a:rPr b="0" lang="en-US" sz="1800" spc="-1" strike="noStrike">
                          <a:latin typeface="Arial"/>
                        </a:rPr>
                        <a:t>-6309.00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1328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R9C15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/>
                      <a:r>
                        <a:rPr b="0" lang="en-US" sz="1800" spc="-1" strike="noStrike">
                          <a:latin typeface="Arial"/>
                        </a:rPr>
                        <a:t>1592739412136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2200" spc="-1" strike="noStrike">
                          <a:solidFill>
                            <a:srgbClr val="b2b2b2"/>
                          </a:solidFill>
                          <a:latin typeface="Source Sans Pro"/>
                        </a:rPr>
                        <a:t>No data</a:t>
                      </a:r>
                      <a:endParaRPr b="0" lang="en-US" sz="2200" spc="-1" strike="noStrike">
                        <a:latin typeface="Source Sans Pro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/>
                      <a:r>
                        <a:rPr b="0" lang="en-US" sz="1800" spc="-1" strike="noStrike">
                          <a:latin typeface="Arial"/>
                        </a:rPr>
                        <a:t>-2711.00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1328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R9C15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/>
                      <a:r>
                        <a:rPr b="0" lang="en-US" sz="1800" spc="-1" strike="noStrike">
                          <a:latin typeface="Arial"/>
                        </a:rPr>
                        <a:t>1592739411138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2200" spc="-1" strike="noStrike">
                          <a:solidFill>
                            <a:srgbClr val="b2b2b2"/>
                          </a:solidFill>
                          <a:latin typeface="Source Sans Pro"/>
                        </a:rPr>
                        <a:t>No data</a:t>
                      </a:r>
                      <a:endParaRPr b="0" lang="en-US" sz="2200" spc="-1" strike="noStrike">
                        <a:latin typeface="Source Sans Pro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/>
                      <a:r>
                        <a:rPr b="0" lang="en-US" sz="1800" spc="-1" strike="noStrike">
                          <a:latin typeface="Arial"/>
                        </a:rPr>
                        <a:t>-5047.00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1328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R9C15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/>
                      <a:r>
                        <a:rPr b="0" lang="en-US" sz="1800" spc="-1" strike="noStrike">
                          <a:latin typeface="Arial"/>
                        </a:rPr>
                        <a:t>1592739408142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2200" spc="-1" strike="noStrike">
                          <a:solidFill>
                            <a:srgbClr val="b2b2b2"/>
                          </a:solidFill>
                          <a:latin typeface="Source Sans Pro"/>
                        </a:rPr>
                        <a:t>No data</a:t>
                      </a:r>
                      <a:endParaRPr b="0" lang="en-US" sz="2200" spc="-1" strike="noStrike">
                        <a:latin typeface="Source Sans Pro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/>
                      <a:r>
                        <a:rPr b="0" lang="en-US" sz="1800" spc="-1" strike="noStrike">
                          <a:latin typeface="Arial"/>
                        </a:rPr>
                        <a:t>-2103.00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1328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R9C15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/>
                      <a:r>
                        <a:rPr b="0" lang="en-US" sz="1800" spc="-1" strike="noStrike">
                          <a:latin typeface="Arial"/>
                        </a:rPr>
                        <a:t>1592739407141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/>
                      <a:r>
                        <a:rPr b="0" lang="en-US" sz="1800" spc="-1" strike="noStrike">
                          <a:latin typeface="Arial"/>
                        </a:rPr>
                        <a:t>-200.00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/>
                      <a:r>
                        <a:rPr b="0" lang="en-US" sz="1800" spc="-1" strike="noStrike">
                          <a:latin typeface="Arial"/>
                        </a:rPr>
                        <a:t>27.92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1328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R9C15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/>
                      <a:r>
                        <a:rPr b="0" lang="en-US" sz="1800" spc="-1" strike="noStrike">
                          <a:latin typeface="Arial"/>
                        </a:rPr>
                        <a:t>1592739379162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/>
                      <a:r>
                        <a:rPr b="0" lang="en-US" sz="1800" spc="-1" strike="noStrike">
                          <a:latin typeface="Arial"/>
                        </a:rPr>
                        <a:t>-400.04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/>
                      <a:r>
                        <a:rPr b="0" lang="en-US" sz="2200" spc="-1" strike="noStrike">
                          <a:solidFill>
                            <a:srgbClr val="b2b2b2"/>
                          </a:solidFill>
                          <a:latin typeface="Source Sans Pro"/>
                        </a:rPr>
                        <a:t>No data</a:t>
                      </a:r>
                      <a:endParaRPr b="0" lang="en-US" sz="2200" spc="-1" strike="noStrike">
                        <a:latin typeface="Source Sans Pro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  <p:sp>
        <p:nvSpPr>
          <p:cNvPr id="156" name="TextShape 3"/>
          <p:cNvSpPr txBox="1"/>
          <p:nvPr/>
        </p:nvSpPr>
        <p:spPr>
          <a:xfrm>
            <a:off x="599040" y="12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Data Generation, Data-Set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599040" y="12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Application Scenario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58" name="TextShape 2"/>
          <p:cNvSpPr txBox="1"/>
          <p:nvPr/>
        </p:nvSpPr>
        <p:spPr>
          <a:xfrm>
            <a:off x="599040" y="1920240"/>
            <a:ext cx="717696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7000"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Reduce the data volume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Filter out windows of interest</a:t>
            </a:r>
            <a:endParaRPr b="0" lang="en-US" sz="28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Long term analysis: Eg. component wear (load equivalent)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Only aggregated data is stored</a:t>
            </a:r>
            <a:endParaRPr b="0" lang="en-US" sz="28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Short term analysis: Eg. detecting events (crashes, anomalies, alarms)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Collect extensive data for analytics</a:t>
            </a:r>
            <a:endParaRPr b="0" lang="en-US" sz="2800" spc="-1" strike="noStrike">
              <a:latin typeface="Source Sans Pro"/>
            </a:endParaRPr>
          </a:p>
        </p:txBody>
      </p:sp>
      <p:sp>
        <p:nvSpPr>
          <p:cNvPr id="159" name="TextShape 3"/>
          <p:cNvSpPr txBox="1"/>
          <p:nvPr/>
        </p:nvSpPr>
        <p:spPr>
          <a:xfrm>
            <a:off x="599040" y="2548440"/>
            <a:ext cx="72720" cy="423000"/>
          </a:xfrm>
          <a:prstGeom prst="rect">
            <a:avLst/>
          </a:prstGeom>
          <a:noFill/>
          <a:ln>
            <a:noFill/>
          </a:ln>
        </p:spPr>
      </p:sp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599040" y="12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Reasons for Choosing the System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pic>
        <p:nvPicPr>
          <p:cNvPr id="161" name="" descr=""/>
          <p:cNvPicPr/>
          <p:nvPr/>
        </p:nvPicPr>
        <p:blipFill>
          <a:blip r:embed="rId1"/>
          <a:stretch/>
        </p:blipFill>
        <p:spPr>
          <a:xfrm>
            <a:off x="303120" y="1692000"/>
            <a:ext cx="7776360" cy="4464000"/>
          </a:xfrm>
          <a:prstGeom prst="rect">
            <a:avLst/>
          </a:prstGeom>
          <a:ln>
            <a:noFill/>
          </a:ln>
        </p:spPr>
      </p:pic>
      <p:sp>
        <p:nvSpPr>
          <p:cNvPr id="162" name="TextShape 2"/>
          <p:cNvSpPr txBox="1"/>
          <p:nvPr/>
        </p:nvSpPr>
        <p:spPr>
          <a:xfrm>
            <a:off x="7344000" y="3096000"/>
            <a:ext cx="3999240" cy="3487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Complex filter conditions</a:t>
            </a:r>
            <a:endParaRPr b="0" lang="en-US" sz="24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State-fullness</a:t>
            </a:r>
            <a:endParaRPr b="0" lang="en-US" sz="24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Ordering of data -tuples by event-time</a:t>
            </a:r>
            <a:endParaRPr b="0" lang="en-US" sz="24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Exactly-once processing</a:t>
            </a:r>
            <a:endParaRPr b="0" lang="en-US" sz="24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Python API</a:t>
            </a:r>
            <a:endParaRPr b="0" lang="en-US" sz="2400" spc="-1" strike="noStrike">
              <a:latin typeface="Source Sans Pro"/>
            </a:endParaRPr>
          </a:p>
        </p:txBody>
      </p:sp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Shape 1"/>
          <p:cNvSpPr txBox="1"/>
          <p:nvPr/>
        </p:nvSpPr>
        <p:spPr>
          <a:xfrm>
            <a:off x="599040" y="12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Setup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pic>
        <p:nvPicPr>
          <p:cNvPr id="164" name="" descr=""/>
          <p:cNvPicPr/>
          <p:nvPr/>
        </p:nvPicPr>
        <p:blipFill>
          <a:blip r:embed="rId1"/>
          <a:stretch/>
        </p:blipFill>
        <p:spPr>
          <a:xfrm>
            <a:off x="599040" y="2110320"/>
            <a:ext cx="5240880" cy="1843560"/>
          </a:xfrm>
          <a:prstGeom prst="rect">
            <a:avLst/>
          </a:prstGeom>
          <a:ln>
            <a:noFill/>
          </a:ln>
        </p:spPr>
      </p:pic>
      <p:sp>
        <p:nvSpPr>
          <p:cNvPr id="165" name="TextShape 2"/>
          <p:cNvSpPr txBox="1"/>
          <p:nvPr/>
        </p:nvSpPr>
        <p:spPr>
          <a:xfrm>
            <a:off x="6102360" y="1920240"/>
            <a:ext cx="524088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61000"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MQTT-Broker (Eclipse Mosquitto)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Stream Cluster (Apache Kafka, Apache Zookeeper,)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Stream Processing (Apache Flink)</a:t>
            </a:r>
            <a:br/>
            <a:r>
              <a:rPr b="0" lang="en-US" sz="3200" spc="-1" strike="noStrike">
                <a:latin typeface="Source Sans Pro"/>
              </a:rPr>
              <a:t>Cluster: Yarn, Mesos, Docker, Kubernetes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(Time-series) database (InfluxDB)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Visualization (Grafana)</a:t>
            </a:r>
            <a:endParaRPr b="0" lang="en-US" sz="3200" spc="-1" strike="noStrike">
              <a:latin typeface="Source Sans Pro"/>
            </a:endParaRPr>
          </a:p>
        </p:txBody>
      </p:sp>
      <p:sp>
        <p:nvSpPr>
          <p:cNvPr id="166" name="TextShape 3"/>
          <p:cNvSpPr txBox="1"/>
          <p:nvPr/>
        </p:nvSpPr>
        <p:spPr>
          <a:xfrm>
            <a:off x="599040" y="4896000"/>
            <a:ext cx="5240880" cy="1684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latin typeface="Source Sans Pro"/>
              </a:rPr>
              <a:t>Requirements: Java &gt;= 8, Python 3.6</a:t>
            </a:r>
            <a:endParaRPr b="0" lang="de-AT" sz="26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latin typeface="Source Sans Pro"/>
              </a:rPr>
              <a:t>Ubuntu Linux 18.04</a:t>
            </a:r>
            <a:endParaRPr b="0" lang="de-AT" sz="2600" spc="-1" strike="noStrike">
              <a:latin typeface="Source Sans Pro"/>
            </a:endParaRP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</TotalTime>
  <Application>LibreOffice/6.2.8.2$Linux_X86_64 LibreOffice_project/20$Build-2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2020-06-21T15:59:12Z</dcterms:created>
  <dc:creator/>
  <dc:description/>
  <dc:language>de-AT</dc:language>
  <cp:lastModifiedBy/>
  <dcterms:modified xsi:type="dcterms:W3CDTF">2020-06-21T18:40:08Z</dcterms:modified>
  <cp:revision>18</cp:revision>
  <dc:subject/>
  <dc:title>Vivid</dc:title>
</cp:coreProperties>
</file>